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0" r:id="rId3"/>
    <p:sldId id="258" r:id="rId4"/>
    <p:sldId id="301" r:id="rId5"/>
    <p:sldId id="303" r:id="rId6"/>
    <p:sldId id="304" r:id="rId7"/>
    <p:sldId id="302" r:id="rId8"/>
    <p:sldId id="305" r:id="rId9"/>
    <p:sldId id="306" r:id="rId10"/>
    <p:sldId id="307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08" r:id="rId20"/>
    <p:sldId id="317" r:id="rId21"/>
    <p:sldId id="318" r:id="rId22"/>
    <p:sldId id="319" r:id="rId23"/>
    <p:sldId id="320" r:id="rId24"/>
    <p:sldId id="322" r:id="rId25"/>
    <p:sldId id="323" r:id="rId26"/>
    <p:sldId id="324" r:id="rId27"/>
    <p:sldId id="321" r:id="rId28"/>
    <p:sldId id="265" r:id="rId29"/>
  </p:sldIdLst>
  <p:sldSz cx="11520488" cy="648335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Lucida Sans Unicode" panose="020B0602030504020204" pitchFamily="34" charset="0"/>
      <p:regular r:id="rId36"/>
    </p:embeddedFont>
    <p:embeddedFont>
      <p:font typeface="ＭＳ Ｐゴシック" panose="020B0600070205080204" pitchFamily="34" charset="-128"/>
      <p:regular r:id="rId37"/>
    </p:embeddedFont>
  </p:embeddedFontLst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42">
          <p15:clr>
            <a:srgbClr val="A4A3A4"/>
          </p15:clr>
        </p15:guide>
        <p15:guide id="2" pos="3629">
          <p15:clr>
            <a:srgbClr val="A4A3A4"/>
          </p15:clr>
        </p15:guide>
        <p15:guide id="3" orient="horz" pos="1527">
          <p15:clr>
            <a:srgbClr val="A4A3A4"/>
          </p15:clr>
        </p15:guide>
        <p15:guide id="4" pos="5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FD0"/>
    <a:srgbClr val="7BC3CF"/>
    <a:srgbClr val="80C7AA"/>
    <a:srgbClr val="2F507D"/>
    <a:srgbClr val="E5E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7" autoAdjust="0"/>
    <p:restoredTop sz="94627" autoAdjust="0"/>
  </p:normalViewPr>
  <p:slideViewPr>
    <p:cSldViewPr snapToGrid="0">
      <p:cViewPr>
        <p:scale>
          <a:sx n="100" d="100"/>
          <a:sy n="100" d="100"/>
        </p:scale>
        <p:origin x="-360" y="-438"/>
      </p:cViewPr>
      <p:guideLst>
        <p:guide orient="horz" pos="2042"/>
        <p:guide orient="horz" pos="1527"/>
        <p:guide pos="3629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F98966F-AB6D-A743-9D03-F49C1BF46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08D1ADC-DC17-EA4D-B15B-958B00DD3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FE54E9-38C7-CA44-8456-75049679F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F86FDE-811C-8244-8140-3928B8A48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E131D-D64B-4441-A863-A43E77F2E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30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56409-832E-E743-A903-6F881BC41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2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xmlns="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xmlns="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120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986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xmlns="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22605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Final page</a:t>
            </a:r>
          </a:p>
          <a:p>
            <a:r>
              <a:rPr kumimoji="1" lang="en-US" altLang="ja-JP" sz="1134" b="0" dirty="0">
                <a:latin typeface="+mn-lt"/>
                <a:ea typeface="+mn-ea"/>
              </a:rPr>
              <a:t>This is a layout used for the final page of presentation references.</a:t>
            </a:r>
            <a:endParaRPr kumimoji="1" lang="ja-JP" altLang="en-US" sz="1134" b="0" dirty="0">
              <a:latin typeface="+mn-lt"/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6024" y="6009106"/>
            <a:ext cx="2688114" cy="345178"/>
          </a:xfrm>
          <a:prstGeom prst="rect">
            <a:avLst/>
          </a:prstGeom>
        </p:spPr>
        <p:txBody>
          <a:bodyPr/>
          <a:lstStyle/>
          <a:p>
            <a:fld id="{CDB7D1A7-E42D-4C5F-806F-889FBCD8D63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6167" y="6009106"/>
            <a:ext cx="3648155" cy="3451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920-2CF4-419E-8267-E729885F9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796" r:id="rId3"/>
    <p:sldLayoutId id="2147483798" r:id="rId4"/>
    <p:sldLayoutId id="2147483819" r:id="rId5"/>
    <p:sldLayoutId id="2147483820" r:id="rId6"/>
    <p:sldLayoutId id="2147483821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printaudit.com/printaudit-blog/2015-2016-2017-user-and-device-printer-statistics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rinterworkswest.com/blog/226-10-shocking-office-printing-statistics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rinterworkswest.com/blog/226-10-shocking-office-printing-statistics.html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printerworkswest.com/blog/226-10-shocking-office-printing-statistics.html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B4F3D-04BD-8541-A4C8-9862B2BAF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900" y="2033625"/>
            <a:ext cx="5760000" cy="1584000"/>
          </a:xfrm>
        </p:spPr>
        <p:txBody>
          <a:bodyPr/>
          <a:lstStyle/>
          <a:p>
            <a:r>
              <a:rPr lang="en-US" dirty="0" smtClean="0"/>
              <a:t>Secure Your Print Workflow with Dispatcher Phoenix Release2Me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5C21194-277A-904E-B2BF-B5CAC333F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0849" y="3699789"/>
            <a:ext cx="5767151" cy="934716"/>
          </a:xfrm>
        </p:spPr>
        <p:txBody>
          <a:bodyPr/>
          <a:lstStyle/>
          <a:p>
            <a:r>
              <a:rPr lang="en-US" dirty="0" smtClean="0"/>
              <a:t>Sales Training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54" y="641269"/>
            <a:ext cx="2828439" cy="5212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2420" y="619749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June 2019</a:t>
            </a:r>
            <a:endParaRPr lang="en-US" sz="800" dirty="0"/>
          </a:p>
        </p:txBody>
      </p:sp>
      <p:pic>
        <p:nvPicPr>
          <p:cNvPr id="1026" name="Picture 2" descr="D:\Dispatcher\Phoenix\Logos\logo_v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5" y="265940"/>
            <a:ext cx="1513725" cy="37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8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77149" y="-2532"/>
            <a:ext cx="1857375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Release2Me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System Workflow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726" y="2024435"/>
            <a:ext cx="5889449" cy="42239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the Release2Me System Workflow, organizations can quickly implement secure pull printing in their day-to-day operations!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Release2Me: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Print jobs are printed, then held in a print queue, not the MFPs Hard Drive.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Users authenticate into a networked MFP to access their print queue using a password or ID card.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Unclaimed documents can be automatically deleted from the queue after a specified amount of time.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Users can Release, Release &amp; Keep or delete documents from their queue right at the MFP!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C:\Users\Hayley\Downloads\r2me-onMFP (1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025926"/>
            <a:ext cx="3962400" cy="290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62;p27"/>
          <p:cNvSpPr txBox="1"/>
          <p:nvPr/>
        </p:nvSpPr>
        <p:spPr>
          <a:xfrm>
            <a:off x="285750" y="1209223"/>
            <a:ext cx="66484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Prioritize document security with a pre-configured, easy-to-use workflow!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8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10350" y="-2532"/>
            <a:ext cx="2990849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Release2Me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Custom Workflows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576" y="2214935"/>
            <a:ext cx="5317949" cy="351911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 custom workflows that include additional document processing tasks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Watermarking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Redaction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Highlight/Strikeout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more!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Configure automatic notifications to administrators or managers when print jobs are released.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Intelligently route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copies of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files to long-term storage for future retrieval.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Google Shape;362;p27"/>
          <p:cNvSpPr txBox="1"/>
          <p:nvPr/>
        </p:nvSpPr>
        <p:spPr>
          <a:xfrm>
            <a:off x="329497" y="1247745"/>
            <a:ext cx="64657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Create Unique Workflows with </a:t>
            </a:r>
            <a:br>
              <a:rPr lang="en-US" sz="1800" b="1" dirty="0" smtClean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Advanced Document Processing</a:t>
            </a:r>
            <a:endParaRPr sz="1800" b="1" dirty="0">
              <a:solidFill>
                <a:srgbClr val="0070C0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"/>
          <a:stretch/>
        </p:blipFill>
        <p:spPr bwMode="auto">
          <a:xfrm>
            <a:off x="6795201" y="0"/>
            <a:ext cx="261135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0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10350" y="-2532"/>
            <a:ext cx="2990849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Release2Me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Print Reports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26" y="1838355"/>
            <a:ext cx="5317949" cy="233359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Accumulate data on the most active users, most used devices, peak printing times, and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Track print activities by providing records of who prints what, when, where, and how.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Customize reports to analyze or filter print activities during specific date ranges, by user(s), by device(s) or by document name.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Report options include: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Google Shape;362;p27"/>
          <p:cNvSpPr txBox="1"/>
          <p:nvPr/>
        </p:nvSpPr>
        <p:spPr>
          <a:xfrm>
            <a:off x="142875" y="1247745"/>
            <a:ext cx="64674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&amp; Export Dynamic Release2Me Print Reports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"/>
          <a:stretch/>
        </p:blipFill>
        <p:spPr bwMode="auto">
          <a:xfrm>
            <a:off x="6795201" y="0"/>
            <a:ext cx="261135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29;p26"/>
          <p:cNvSpPr/>
          <p:nvPr/>
        </p:nvSpPr>
        <p:spPr>
          <a:xfrm>
            <a:off x="1160186" y="4055567"/>
            <a:ext cx="5031064" cy="208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Executive</a:t>
            </a:r>
            <a:b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Compare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or summarize the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print activities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of all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users, printers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print history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within the company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</a:p>
          <a:p>
            <a:pPr marL="285750" lvl="0" indent="-28575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Device</a:t>
            </a:r>
            <a:b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ompare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print activities by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device,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or analyze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each individual printer.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285750" lvl="0" indent="-28575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User</a:t>
            </a:r>
            <a:r>
              <a:rPr lang="en-US" sz="14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/>
            </a:r>
            <a:br>
              <a:rPr lang="en-US" sz="14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enerate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print reports to compare specific users or an individual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user.</a:t>
            </a:r>
            <a:endParaRPr sz="1100" b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25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39025" y="-2532"/>
            <a:ext cx="2162174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Release2Me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Visual Reports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4" y="1404609"/>
            <a:ext cx="6686550" cy="45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39025" y="-2532"/>
            <a:ext cx="2162174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Release2Me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Table Reports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2" descr="D:\Dispatcher\Phoenix\Presentations\Release2Me\report3-tab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37" y="1515786"/>
            <a:ext cx="7472868" cy="41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7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8" r="26103"/>
          <a:stretch/>
        </p:blipFill>
        <p:spPr>
          <a:xfrm>
            <a:off x="6876807" y="0"/>
            <a:ext cx="2562467" cy="6483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6807" y="-2532"/>
            <a:ext cx="2562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Print Delegation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Web-Based Control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27" y="2800225"/>
            <a:ext cx="4441648" cy="3105276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Provides enhanced support for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large organizations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implementing secure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shared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printers.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Greater flexibility and </a:t>
            </a:r>
            <a:r>
              <a:rPr lang="en-US" sz="1600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power </a:t>
            </a:r>
            <a:r>
              <a:rPr lang="en-US" sz="16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to significantly 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reduce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printing costs</a:t>
            </a:r>
            <a:r>
              <a:rPr lang="en-US" sz="16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Advanced web –based 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over print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queues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further 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secures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print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workflows.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503" y="2197291"/>
            <a:ext cx="5634724" cy="3477207"/>
          </a:xfrm>
          <a:prstGeom prst="rect">
            <a:avLst/>
          </a:prstGeom>
        </p:spPr>
      </p:pic>
      <p:sp>
        <p:nvSpPr>
          <p:cNvPr id="13" name="Google Shape;362;p27"/>
          <p:cNvSpPr txBox="1"/>
          <p:nvPr/>
        </p:nvSpPr>
        <p:spPr>
          <a:xfrm>
            <a:off x="367665" y="1238250"/>
            <a:ext cx="62371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600" dirty="0">
                <a:cs typeface="Arial" panose="020B0604020202020204" pitchFamily="34" charset="0"/>
              </a:rPr>
              <a:t>Managers and </a:t>
            </a:r>
            <a:r>
              <a:rPr lang="en-US" sz="1600" dirty="0" smtClean="0">
                <a:cs typeface="Arial" panose="020B0604020202020204" pitchFamily="34" charset="0"/>
              </a:rPr>
              <a:t>employees can </a:t>
            </a:r>
            <a:r>
              <a:rPr lang="en-US" sz="1600" dirty="0">
                <a:cs typeface="Arial" panose="020B0604020202020204" pitchFamily="34" charset="0"/>
              </a:rPr>
              <a:t>share or delegate print jobs to </a:t>
            </a:r>
            <a:r>
              <a:rPr lang="en-US" sz="1600" dirty="0" smtClean="0">
                <a:cs typeface="Arial" panose="020B0604020202020204" pitchFamily="34" charset="0"/>
              </a:rPr>
              <a:t>ensure teams </a:t>
            </a:r>
            <a:r>
              <a:rPr lang="en-US" sz="1600" dirty="0">
                <a:cs typeface="Arial" panose="020B0604020202020204" pitchFamily="34" charset="0"/>
              </a:rPr>
              <a:t>have the information they need available</a:t>
            </a:r>
          </a:p>
          <a:p>
            <a:pPr lvl="0"/>
            <a:r>
              <a:rPr lang="en-US" sz="1600" dirty="0">
                <a:cs typeface="Arial" panose="020B0604020202020204" pitchFamily="34" charset="0"/>
              </a:rPr>
              <a:t>to them at the </a:t>
            </a:r>
            <a:r>
              <a:rPr lang="en-US" sz="1600" dirty="0" smtClean="0">
                <a:cs typeface="Arial" panose="020B0604020202020204" pitchFamily="34" charset="0"/>
              </a:rPr>
              <a:t>MFP. Busy Managers can delegate their print activities and SMBs can ensure marketing collateral </a:t>
            </a:r>
            <a:r>
              <a:rPr lang="en-US" sz="1600" dirty="0" smtClean="0">
                <a:cs typeface="Arial" panose="020B0604020202020204" pitchFamily="34" charset="0"/>
              </a:rPr>
              <a:t/>
            </a:r>
            <a:br>
              <a:rPr lang="en-US" sz="1600" dirty="0" smtClean="0">
                <a:cs typeface="Arial" panose="020B0604020202020204" pitchFamily="34" charset="0"/>
              </a:rPr>
            </a:br>
            <a:r>
              <a:rPr lang="en-US" sz="1600" dirty="0" smtClean="0">
                <a:cs typeface="Arial" panose="020B0604020202020204" pitchFamily="34" charset="0"/>
              </a:rPr>
              <a:t>is </a:t>
            </a:r>
            <a:r>
              <a:rPr lang="en-US" sz="1600" dirty="0" smtClean="0">
                <a:cs typeface="Arial" panose="020B0604020202020204" pitchFamily="34" charset="0"/>
              </a:rPr>
              <a:t>available to every employee for on-the-fly printing.</a:t>
            </a:r>
            <a:endParaRPr sz="1600" dirty="0"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8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8" r="26103"/>
          <a:stretch/>
        </p:blipFill>
        <p:spPr>
          <a:xfrm>
            <a:off x="6876807" y="0"/>
            <a:ext cx="2562467" cy="6483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6807" y="-2532"/>
            <a:ext cx="2562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Benefits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More Data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52" y="2095374"/>
            <a:ext cx="4441648" cy="338150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data to make decisions, including investing in new technology &amp; evaluating existing technology.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Analyze results in order to address ineffective business processes and print policies.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Proactively respond to changing business needs such as addressing the organization’s need to increase infrastructure or print servers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75" y="1263256"/>
            <a:ext cx="3707730" cy="5220093"/>
          </a:xfrm>
          <a:prstGeom prst="rect">
            <a:avLst/>
          </a:prstGeom>
        </p:spPr>
      </p:pic>
      <p:sp>
        <p:nvSpPr>
          <p:cNvPr id="9" name="Google Shape;362;p27"/>
          <p:cNvSpPr txBox="1"/>
          <p:nvPr/>
        </p:nvSpPr>
        <p:spPr>
          <a:xfrm>
            <a:off x="478021" y="1580758"/>
            <a:ext cx="50974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Can:</a:t>
            </a:r>
            <a:endParaRPr sz="2000" b="1" dirty="0">
              <a:solidFill>
                <a:srgbClr val="0070C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2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8" r="26103"/>
          <a:stretch/>
        </p:blipFill>
        <p:spPr>
          <a:xfrm>
            <a:off x="6876807" y="0"/>
            <a:ext cx="2562467" cy="6483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6807" y="-2532"/>
            <a:ext cx="2562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Benefits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More Control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52" y="2095374"/>
            <a:ext cx="4441648" cy="258140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Ensure files are readily available for printing from any network printer.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Print others’ jobs without requiring any IT assistance.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favorite web browser to manage print queue.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Google Shape;362;p27"/>
          <p:cNvSpPr txBox="1"/>
          <p:nvPr/>
        </p:nvSpPr>
        <p:spPr>
          <a:xfrm>
            <a:off x="478021" y="1580758"/>
            <a:ext cx="50974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Users Can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  <a:endParaRPr sz="2000" b="1" dirty="0">
              <a:solidFill>
                <a:srgbClr val="0070C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10" name="Picture 2" descr="D:\Presentations\ECM\suzie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84" y="631190"/>
            <a:ext cx="538734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74079" y="502640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MAJOR BENEFIT: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Instant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Security and Cost Savings!</a:t>
            </a:r>
          </a:p>
        </p:txBody>
      </p:sp>
    </p:spTree>
    <p:extLst>
      <p:ext uri="{BB962C8B-B14F-4D97-AF65-F5344CB8AC3E}">
        <p14:creationId xmlns:p14="http://schemas.microsoft.com/office/powerpoint/2010/main" val="37900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400" y="21126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Licensing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1" r="30239"/>
          <a:stretch/>
        </p:blipFill>
        <p:spPr>
          <a:xfrm>
            <a:off x="7953375" y="0"/>
            <a:ext cx="165046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/>
          <a:lstStyle/>
          <a:p>
            <a:r>
              <a:rPr lang="en-US" dirty="0" smtClean="0"/>
              <a:t>Licensing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14" y="889603"/>
            <a:ext cx="6784799" cy="966415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70C0"/>
                </a:solidFill>
                <a:cs typeface="Arial" panose="020B0604020202020204" pitchFamily="34" charset="0"/>
              </a:rPr>
              <a:t>Simplified Licensing</a:t>
            </a:r>
            <a:r>
              <a:rPr lang="en-US" sz="1800" dirty="0">
                <a:cs typeface="Arial" panose="020B0604020202020204" pitchFamily="34" charset="0"/>
              </a:rPr>
              <a:t/>
            </a:r>
            <a:br>
              <a:rPr lang="en-US" sz="18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In addition to Active Inputs, we’ve introduced NEW Device Licensing model for Release2Me</a:t>
            </a:r>
            <a:r>
              <a:rPr lang="en-US" sz="1600" b="1" i="1" dirty="0"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751" y="5562600"/>
            <a:ext cx="7429500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cs typeface="Arial" pitchFamily="34" charset="0"/>
              </a:rPr>
              <a:t>Release2Me Device Licenses include ALL Release2Me functionality! </a:t>
            </a:r>
          </a:p>
          <a:p>
            <a:pPr algn="ctr"/>
            <a:r>
              <a:rPr lang="en-US" sz="1050" dirty="0" smtClean="0">
                <a:cs typeface="Arial" pitchFamily="34" charset="0"/>
              </a:rPr>
              <a:t>Device License can only be used for Release2Me workflows. They cannot be used with other types of workflows.</a:t>
            </a:r>
            <a:endParaRPr lang="en-US" sz="1050" dirty="0">
              <a:cs typeface="Arial" pitchFamily="34" charset="0"/>
            </a:endParaRPr>
          </a:p>
          <a:p>
            <a:pPr algn="ctr"/>
            <a:endParaRPr lang="en-US" sz="1800" dirty="0"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962829"/>
              </p:ext>
            </p:extLst>
          </p:nvPr>
        </p:nvGraphicFramePr>
        <p:xfrm>
          <a:off x="2027464" y="1970831"/>
          <a:ext cx="412568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568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 Options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Release2Me 1 Device License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</a:t>
                      </a:r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Device License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 5 Device License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 10 Device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License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 25 Device License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 50 Device License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 100 Device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License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 500 Device License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953375" y="-2532"/>
            <a:ext cx="1650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29659" y="1856018"/>
            <a:ext cx="2233909" cy="1425039"/>
            <a:chOff x="8720434" y="1856018"/>
            <a:chExt cx="2233909" cy="1425039"/>
          </a:xfrm>
        </p:grpSpPr>
        <p:sp>
          <p:nvSpPr>
            <p:cNvPr id="8" name="Rectangular Callout 7"/>
            <p:cNvSpPr/>
            <p:nvPr/>
          </p:nvSpPr>
          <p:spPr>
            <a:xfrm>
              <a:off x="8720434" y="1856018"/>
              <a:ext cx="2233909" cy="1425039"/>
            </a:xfrm>
            <a:prstGeom prst="wedgeRectCallout">
              <a:avLst>
                <a:gd name="adj1" fmla="val -69208"/>
                <a:gd name="adj2" fmla="val 2145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37840" y="1970831"/>
              <a:ext cx="198192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This existing Release2Me optional module now includes THREE Release2Me Device Licenses!</a:t>
              </a:r>
              <a:endPara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>
          <a:xfrm>
            <a:off x="6142013" y="1436915"/>
            <a:ext cx="4118284" cy="426324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Challenges with Paper Documents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How Dispatcher Phoenix Release2Me Can Help</a:t>
            </a:r>
          </a:p>
          <a:p>
            <a:pPr marL="400050"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Secure Print Release</a:t>
            </a:r>
          </a:p>
          <a:p>
            <a:pPr marL="400050"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Market Placement</a:t>
            </a:r>
          </a:p>
          <a:p>
            <a:pPr marL="400050"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Value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Proposition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Release2Me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Licensing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Sales &amp; Marketing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r="40929"/>
          <a:stretch/>
        </p:blipFill>
        <p:spPr>
          <a:xfrm>
            <a:off x="10" y="0"/>
            <a:ext cx="4726369" cy="6483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9" y="0"/>
            <a:ext cx="4726370" cy="648335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44000"/>
                </a:srgbClr>
              </a:gs>
              <a:gs pos="100000">
                <a:schemeClr val="accent6">
                  <a:alpha val="3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" y="1676400"/>
            <a:ext cx="2819400" cy="2362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04" y="2602856"/>
            <a:ext cx="2471392" cy="6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1" r="30239"/>
          <a:stretch/>
        </p:blipFill>
        <p:spPr>
          <a:xfrm>
            <a:off x="7953375" y="0"/>
            <a:ext cx="165046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/>
          <a:lstStyle/>
          <a:p>
            <a:r>
              <a:rPr lang="en-US" dirty="0" smtClean="0"/>
              <a:t>Licensing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80" y="1299179"/>
            <a:ext cx="6784799" cy="624872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Dispatcher Phoenix Foundations </a:t>
            </a:r>
            <a:b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 Release2Me Device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Licenses</a:t>
            </a:r>
            <a:endParaRPr lang="en-US" sz="1600" b="1" i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6517" y="4829175"/>
            <a:ext cx="5681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cs typeface="Arial" panose="020B0604020202020204" pitchFamily="34" charset="0"/>
              </a:rPr>
              <a:t>A Customer with 4 devices can use Dispatcher Phoenix Foundations to scan into a workflow and print to Release2Me using a single Active Input license. Additionally, with 3 Release2Me Device Licenses enabled, the customer can use Release2Me on all 4 devices!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53375" y="-2532"/>
            <a:ext cx="1650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68" y="2631843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60" y="2631842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36" y="2663449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502" y="2663449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794696" y="2379429"/>
            <a:ext cx="913149" cy="504825"/>
            <a:chOff x="5506701" y="1209675"/>
            <a:chExt cx="913149" cy="504825"/>
          </a:xfrm>
        </p:grpSpPr>
        <p:sp>
          <p:nvSpPr>
            <p:cNvPr id="18" name="Rounded Rectangle 17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297034" y="2379429"/>
            <a:ext cx="913149" cy="504825"/>
            <a:chOff x="5506701" y="1209675"/>
            <a:chExt cx="913149" cy="504825"/>
          </a:xfrm>
        </p:grpSpPr>
        <p:sp>
          <p:nvSpPr>
            <p:cNvPr id="22" name="Rounded Rectangle 21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4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5690296" y="2379429"/>
            <a:ext cx="913149" cy="504825"/>
            <a:chOff x="5506701" y="1209675"/>
            <a:chExt cx="913149" cy="504825"/>
          </a:xfrm>
        </p:grpSpPr>
        <p:sp>
          <p:nvSpPr>
            <p:cNvPr id="26" name="Rounded Rectangle 25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418732" y="2411036"/>
            <a:ext cx="913149" cy="504825"/>
            <a:chOff x="387412" y="2566283"/>
            <a:chExt cx="913149" cy="504825"/>
          </a:xfrm>
        </p:grpSpPr>
        <p:grpSp>
          <p:nvGrpSpPr>
            <p:cNvPr id="30" name="Group 29"/>
            <p:cNvGrpSpPr/>
            <p:nvPr/>
          </p:nvGrpSpPr>
          <p:grpSpPr>
            <a:xfrm>
              <a:off x="387412" y="2566283"/>
              <a:ext cx="913149" cy="504825"/>
              <a:chOff x="5506701" y="1209675"/>
              <a:chExt cx="913149" cy="50482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Active Input</a:t>
                </a:r>
                <a:endParaRPr lang="en-US" sz="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" name="Right Arrow 30"/>
            <p:cNvSpPr/>
            <p:nvPr/>
          </p:nvSpPr>
          <p:spPr>
            <a:xfrm>
              <a:off x="462362" y="2711889"/>
              <a:ext cx="253663" cy="213613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4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1" r="30239"/>
          <a:stretch/>
        </p:blipFill>
        <p:spPr>
          <a:xfrm>
            <a:off x="7953375" y="0"/>
            <a:ext cx="165046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sz="2900" dirty="0" smtClean="0"/>
              <a:t>Licensing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 Devices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55" y="1575404"/>
            <a:ext cx="6784799" cy="3962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accessing Release2Me on 3 Devices:</a:t>
            </a:r>
            <a:endParaRPr lang="en-US" sz="1600" b="1" i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53374" y="0"/>
            <a:ext cx="1650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59" y="2450007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35" y="2481614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01" y="2481614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851095" y="2197594"/>
            <a:ext cx="913149" cy="504825"/>
            <a:chOff x="5506701" y="1209675"/>
            <a:chExt cx="913149" cy="504825"/>
          </a:xfrm>
        </p:grpSpPr>
        <p:sp>
          <p:nvSpPr>
            <p:cNvPr id="18" name="Rounded Rectangle 17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353433" y="2197594"/>
            <a:ext cx="913149" cy="504825"/>
            <a:chOff x="5506701" y="1209675"/>
            <a:chExt cx="913149" cy="504825"/>
          </a:xfrm>
        </p:grpSpPr>
        <p:sp>
          <p:nvSpPr>
            <p:cNvPr id="22" name="Rounded Rectangle 21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4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4746695" y="2197594"/>
            <a:ext cx="913149" cy="504825"/>
            <a:chOff x="5506701" y="1209675"/>
            <a:chExt cx="913149" cy="504825"/>
          </a:xfrm>
        </p:grpSpPr>
        <p:sp>
          <p:nvSpPr>
            <p:cNvPr id="26" name="Rounded Rectangle 25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471267"/>
              </p:ext>
            </p:extLst>
          </p:nvPr>
        </p:nvGraphicFramePr>
        <p:xfrm>
          <a:off x="1450256" y="4739251"/>
          <a:ext cx="520087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231"/>
                <a:gridCol w="423564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Qty.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 Licenses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Device License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1" r="30239"/>
          <a:stretch/>
        </p:blipFill>
        <p:spPr>
          <a:xfrm>
            <a:off x="7953375" y="0"/>
            <a:ext cx="1650467" cy="64833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53374" y="0"/>
            <a:ext cx="1650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7415798" y="2197594"/>
            <a:ext cx="1212922" cy="2169081"/>
            <a:chOff x="8620758" y="3370361"/>
            <a:chExt cx="1212922" cy="2169081"/>
          </a:xfrm>
        </p:grpSpPr>
        <p:pic>
          <p:nvPicPr>
            <p:cNvPr id="67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360" y="3654381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oup 67"/>
            <p:cNvGrpSpPr/>
            <p:nvPr/>
          </p:nvGrpSpPr>
          <p:grpSpPr>
            <a:xfrm>
              <a:off x="8620758" y="3370361"/>
              <a:ext cx="913149" cy="504825"/>
              <a:chOff x="5506701" y="1209675"/>
              <a:chExt cx="913149" cy="504825"/>
            </a:xfrm>
          </p:grpSpPr>
          <p:sp>
            <p:nvSpPr>
              <p:cNvPr id="69" name="Rounded Rectangle 68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1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6121304" y="2197594"/>
            <a:ext cx="1212922" cy="2169081"/>
            <a:chOff x="8620758" y="3370361"/>
            <a:chExt cx="1212922" cy="2169081"/>
          </a:xfrm>
        </p:grpSpPr>
        <p:pic>
          <p:nvPicPr>
            <p:cNvPr id="61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360" y="3654381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oup 61"/>
            <p:cNvGrpSpPr/>
            <p:nvPr/>
          </p:nvGrpSpPr>
          <p:grpSpPr>
            <a:xfrm>
              <a:off x="8620758" y="3370361"/>
              <a:ext cx="913149" cy="504825"/>
              <a:chOff x="5506701" y="1209675"/>
              <a:chExt cx="913149" cy="504825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5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sz="2900" dirty="0" smtClean="0"/>
              <a:t>Licensing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15 Devices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55" y="1489679"/>
            <a:ext cx="6784799" cy="3962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accessing Release2Me on 15 Devices:</a:t>
            </a:r>
            <a:endParaRPr lang="en-US" sz="1600" b="1" i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4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59" y="2450007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35" y="2481614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01" y="2481614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851095" y="2197594"/>
            <a:ext cx="913149" cy="504825"/>
            <a:chOff x="5506701" y="1209675"/>
            <a:chExt cx="913149" cy="504825"/>
          </a:xfrm>
        </p:grpSpPr>
        <p:sp>
          <p:nvSpPr>
            <p:cNvPr id="18" name="Rounded Rectangle 17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353433" y="2197594"/>
            <a:ext cx="913149" cy="504825"/>
            <a:chOff x="5506701" y="1209675"/>
            <a:chExt cx="913149" cy="504825"/>
          </a:xfrm>
        </p:grpSpPr>
        <p:sp>
          <p:nvSpPr>
            <p:cNvPr id="22" name="Rounded Rectangle 21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4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4746695" y="2197594"/>
            <a:ext cx="913149" cy="504825"/>
            <a:chOff x="5506701" y="1209675"/>
            <a:chExt cx="913149" cy="504825"/>
          </a:xfrm>
        </p:grpSpPr>
        <p:sp>
          <p:nvSpPr>
            <p:cNvPr id="26" name="Rounded Rectangle 25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048351"/>
              </p:ext>
            </p:extLst>
          </p:nvPr>
        </p:nvGraphicFramePr>
        <p:xfrm>
          <a:off x="1646050" y="5044051"/>
          <a:ext cx="520087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231"/>
                <a:gridCol w="423564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Qty.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 Licenses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 License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Release2Me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 License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9" y="2670812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45" y="2702419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Hayley\Downloads\bizhub-C368-DF-629-OT-506-PC-110-F-4c_300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11" y="2702419"/>
            <a:ext cx="1031320" cy="1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607205" y="2418399"/>
            <a:ext cx="913149" cy="504825"/>
            <a:chOff x="5506701" y="1209675"/>
            <a:chExt cx="913149" cy="504825"/>
          </a:xfrm>
        </p:grpSpPr>
        <p:sp>
          <p:nvSpPr>
            <p:cNvPr id="33" name="Rounded Rectangle 32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6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4109543" y="2418399"/>
            <a:ext cx="913149" cy="504825"/>
            <a:chOff x="5506701" y="1209675"/>
            <a:chExt cx="913149" cy="504825"/>
          </a:xfrm>
        </p:grpSpPr>
        <p:sp>
          <p:nvSpPr>
            <p:cNvPr id="38" name="Rounded Rectangle 37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5502805" y="2418399"/>
            <a:ext cx="913149" cy="504825"/>
            <a:chOff x="5506701" y="1209675"/>
            <a:chExt cx="913149" cy="504825"/>
          </a:xfrm>
        </p:grpSpPr>
        <p:sp>
          <p:nvSpPr>
            <p:cNvPr id="42" name="Rounded Rectangle 41"/>
            <p:cNvSpPr/>
            <p:nvPr/>
          </p:nvSpPr>
          <p:spPr>
            <a:xfrm>
              <a:off x="5506701" y="1209675"/>
              <a:ext cx="913149" cy="504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0551" y="1292810"/>
              <a:ext cx="589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Device License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4" name="Picture 2" descr="D:\Dispatcher\Phoenix\Graphics\Release2Me\r2m-no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176" y="1338448"/>
              <a:ext cx="267326" cy="247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12820" y="2157134"/>
            <a:ext cx="1221526" cy="2169081"/>
            <a:chOff x="10014020" y="3370361"/>
            <a:chExt cx="1221526" cy="2169081"/>
          </a:xfrm>
        </p:grpSpPr>
        <p:pic>
          <p:nvPicPr>
            <p:cNvPr id="47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4226" y="3654381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" name="Group 55"/>
            <p:cNvGrpSpPr/>
            <p:nvPr/>
          </p:nvGrpSpPr>
          <p:grpSpPr>
            <a:xfrm>
              <a:off x="10014020" y="3370361"/>
              <a:ext cx="913149" cy="504825"/>
              <a:chOff x="5506701" y="1209675"/>
              <a:chExt cx="913149" cy="504825"/>
            </a:xfrm>
          </p:grpSpPr>
          <p:sp>
            <p:nvSpPr>
              <p:cNvPr id="57" name="Rounded Rectangle 56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9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1084785" y="2384759"/>
            <a:ext cx="1222884" cy="2137474"/>
            <a:chOff x="7118420" y="3370361"/>
            <a:chExt cx="1222884" cy="2137474"/>
          </a:xfrm>
        </p:grpSpPr>
        <p:pic>
          <p:nvPicPr>
            <p:cNvPr id="45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984" y="3622774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/>
            <p:cNvGrpSpPr/>
            <p:nvPr/>
          </p:nvGrpSpPr>
          <p:grpSpPr>
            <a:xfrm>
              <a:off x="7118420" y="3370361"/>
              <a:ext cx="913149" cy="504825"/>
              <a:chOff x="5506701" y="1209675"/>
              <a:chExt cx="913149" cy="504825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1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27202" y="2702419"/>
            <a:ext cx="1212922" cy="2169081"/>
            <a:chOff x="8620758" y="3370361"/>
            <a:chExt cx="1212922" cy="2169081"/>
          </a:xfrm>
        </p:grpSpPr>
        <p:pic>
          <p:nvPicPr>
            <p:cNvPr id="46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360" y="3654381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oup 51"/>
            <p:cNvGrpSpPr/>
            <p:nvPr/>
          </p:nvGrpSpPr>
          <p:grpSpPr>
            <a:xfrm>
              <a:off x="8620758" y="3370361"/>
              <a:ext cx="913149" cy="504825"/>
              <a:chOff x="5506701" y="1209675"/>
              <a:chExt cx="913149" cy="504825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5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2" name="Group 71"/>
          <p:cNvGrpSpPr/>
          <p:nvPr/>
        </p:nvGrpSpPr>
        <p:grpSpPr>
          <a:xfrm>
            <a:off x="6740453" y="2462899"/>
            <a:ext cx="1212922" cy="2169081"/>
            <a:chOff x="8620758" y="3370361"/>
            <a:chExt cx="1212922" cy="2169081"/>
          </a:xfrm>
        </p:grpSpPr>
        <p:pic>
          <p:nvPicPr>
            <p:cNvPr id="73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360" y="3654381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oup 73"/>
            <p:cNvGrpSpPr/>
            <p:nvPr/>
          </p:nvGrpSpPr>
          <p:grpSpPr>
            <a:xfrm>
              <a:off x="8620758" y="3370361"/>
              <a:ext cx="913149" cy="504825"/>
              <a:chOff x="5506701" y="1209675"/>
              <a:chExt cx="913149" cy="504825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7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8778607" y="2240269"/>
            <a:ext cx="1212922" cy="2169081"/>
            <a:chOff x="8620758" y="3370361"/>
            <a:chExt cx="1212922" cy="2169081"/>
          </a:xfrm>
        </p:grpSpPr>
        <p:pic>
          <p:nvPicPr>
            <p:cNvPr id="79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360" y="3654381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oup 79"/>
            <p:cNvGrpSpPr/>
            <p:nvPr/>
          </p:nvGrpSpPr>
          <p:grpSpPr>
            <a:xfrm>
              <a:off x="8620758" y="3370361"/>
              <a:ext cx="913149" cy="504825"/>
              <a:chOff x="5506701" y="1209675"/>
              <a:chExt cx="913149" cy="504825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3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0" name="Group 89"/>
          <p:cNvGrpSpPr/>
          <p:nvPr/>
        </p:nvGrpSpPr>
        <p:grpSpPr>
          <a:xfrm>
            <a:off x="8113060" y="2515565"/>
            <a:ext cx="1212922" cy="2169081"/>
            <a:chOff x="8620758" y="3370361"/>
            <a:chExt cx="1212922" cy="2169081"/>
          </a:xfrm>
        </p:grpSpPr>
        <p:pic>
          <p:nvPicPr>
            <p:cNvPr id="91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360" y="3654381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620758" y="3370361"/>
              <a:ext cx="913149" cy="504825"/>
              <a:chOff x="5506701" y="1209675"/>
              <a:chExt cx="913149" cy="504825"/>
            </a:xfrm>
          </p:grpSpPr>
          <p:sp>
            <p:nvSpPr>
              <p:cNvPr id="93" name="Rounded Rectangle 92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95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7334226" y="2970554"/>
            <a:ext cx="1212922" cy="2169081"/>
            <a:chOff x="8620758" y="3370361"/>
            <a:chExt cx="1212922" cy="2169081"/>
          </a:xfrm>
        </p:grpSpPr>
        <p:pic>
          <p:nvPicPr>
            <p:cNvPr id="85" name="Picture 2" descr="C:\Users\Hayley\Downloads\bizhub-C368-DF-629-OT-506-PC-110-F-4c_300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360" y="3654381"/>
              <a:ext cx="1031320" cy="18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6" name="Group 85"/>
            <p:cNvGrpSpPr/>
            <p:nvPr/>
          </p:nvGrpSpPr>
          <p:grpSpPr>
            <a:xfrm>
              <a:off x="8620758" y="3370361"/>
              <a:ext cx="913149" cy="504825"/>
              <a:chOff x="5506701" y="1209675"/>
              <a:chExt cx="913149" cy="504825"/>
            </a:xfrm>
          </p:grpSpPr>
          <p:sp>
            <p:nvSpPr>
              <p:cNvPr id="87" name="Rounded Rectangle 86"/>
              <p:cNvSpPr/>
              <p:nvPr/>
            </p:nvSpPr>
            <p:spPr>
              <a:xfrm>
                <a:off x="5506701" y="1209675"/>
                <a:ext cx="913149" cy="5048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830551" y="1292810"/>
                <a:ext cx="5892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Device License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9" name="Picture 2" descr="D:\Dispatcher\Phoenix\Graphics\Release2Me\r2m-nod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176" y="1338448"/>
                <a:ext cx="267326" cy="247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368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400" y="21126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1" r="30239"/>
          <a:stretch/>
        </p:blipFill>
        <p:spPr>
          <a:xfrm>
            <a:off x="7953375" y="0"/>
            <a:ext cx="165046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/>
          </a:bodyPr>
          <a:lstStyle/>
          <a:p>
            <a:r>
              <a:rPr lang="en-US" dirty="0" smtClean="0"/>
              <a:t>Resources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53374" y="0"/>
            <a:ext cx="1650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5201" y="1302600"/>
            <a:ext cx="6336000" cy="411362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Brochures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 Based Training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Workflows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MFP Simulators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 Help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30-Day Demo Licenses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(for entire application and for specific nodes)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Presentations</a:t>
            </a:r>
          </a:p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8661492" y="3833644"/>
            <a:ext cx="1606032" cy="15680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608616" y="1338787"/>
            <a:ext cx="1606032" cy="1568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046341" y="2752532"/>
            <a:ext cx="1606032" cy="15680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89" y="2070351"/>
            <a:ext cx="2466580" cy="13643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02" y="3503220"/>
            <a:ext cx="2726180" cy="1507954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3734" y="1613649"/>
            <a:ext cx="946390" cy="1164232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715" y="1119332"/>
            <a:ext cx="1139376" cy="14744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D:\Presentations\2018 Global SEC\hel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29" y="4130023"/>
            <a:ext cx="2311488" cy="14209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32" y="2266605"/>
            <a:ext cx="1802887" cy="116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1" r="30239"/>
          <a:stretch/>
        </p:blipFill>
        <p:spPr>
          <a:xfrm>
            <a:off x="7953375" y="0"/>
            <a:ext cx="165046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/>
          </a:bodyPr>
          <a:lstStyle/>
          <a:p>
            <a:r>
              <a:rPr lang="en-US" dirty="0" smtClean="0"/>
              <a:t>Ordering Information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53374" y="0"/>
            <a:ext cx="1650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5201" y="1302600"/>
            <a:ext cx="5717999" cy="411362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 the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Book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details on Dispatcher Phoenix, including main software, main software maintenance, software options, software option maintenance, and professional services.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maintenance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required for all Dispatcher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Phoenix orders for the main software and software options.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1" r="30239"/>
          <a:stretch/>
        </p:blipFill>
        <p:spPr>
          <a:xfrm>
            <a:off x="7953375" y="0"/>
            <a:ext cx="165046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/>
          </a:bodyPr>
          <a:lstStyle/>
          <a:p>
            <a:r>
              <a:rPr lang="en-US" dirty="0" smtClean="0"/>
              <a:t>For More Information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53374" y="0"/>
            <a:ext cx="1650467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06527" y="4343535"/>
            <a:ext cx="5619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www.MyKonicaMinolta.com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975" y="4884853"/>
            <a:ext cx="690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Sell Sheets | Presentations  |  Web Based Training  |  And More…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13" y="1150771"/>
            <a:ext cx="5638800" cy="31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8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12637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2" descr="D:\Illustration\Konica Minolta Logos\3d_positive_konica_minolta_vertical_logo_white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79" y="4162425"/>
            <a:ext cx="2903515" cy="19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524250"/>
            <a:ext cx="471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sec@kmbs.konicaminolta.us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8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1"/>
            <a:ext cx="8611017" cy="98974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still rely 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Paper-Based Documents</a:t>
            </a:r>
            <a:endParaRPr lang="en-US" sz="3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027" y="6148414"/>
            <a:ext cx="8546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Source: </a:t>
            </a:r>
            <a:r>
              <a:rPr lang="en-US" sz="1000" dirty="0">
                <a:hlinkClick r:id="rId2"/>
              </a:rPr>
              <a:t>https://www.printaudit.com/printaudit-blog/2015-2016-2017-user-and-device-printer-statistics</a:t>
            </a:r>
            <a:endParaRPr lang="en-US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235" y="1446754"/>
            <a:ext cx="784860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0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1"/>
            <a:ext cx="8611017" cy="954119"/>
          </a:xfrm>
        </p:spPr>
        <p:txBody>
          <a:bodyPr>
            <a:normAutofit/>
          </a:bodyPr>
          <a:lstStyle/>
          <a:p>
            <a:r>
              <a:rPr lang="en-US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Consequences</a:t>
            </a:r>
            <a:r>
              <a:rPr lang="en-US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</a:t>
            </a:r>
            <a:br>
              <a:rPr lang="en-US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/>
              <a:t>Unwanted</a:t>
            </a:r>
            <a:r>
              <a:rPr lang="en-US" sz="4000" dirty="0" smtClean="0"/>
              <a:t> Print Jobs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0" y="2050385"/>
            <a:ext cx="6836259" cy="2284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Print documents that get thrown away or recycled the same day they are printed.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Organizations experience serious business risk and/or compliance issues as a direct result of broken document processes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1975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2673" y="6179910"/>
            <a:ext cx="6869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2"/>
              </a:rPr>
              <a:t>https://printerworkswest.com/blog/226-10-shocking-office-printing-statistics.html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55" y="1411609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55" y="365265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1"/>
            <a:ext cx="8611017" cy="954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Reducing Waste</a:t>
            </a:r>
            <a:r>
              <a:rPr lang="en-US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/>
              <a:t>Matters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325" y="1368571"/>
            <a:ext cx="5898109" cy="228408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Printing uses energy and trees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But majority of print jobs are never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picked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 and left abandoned 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tray, or printed single-sided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default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Many times people print information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they don’t really need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Printing waste is an easy place to cut spending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1975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2673" y="6179910"/>
            <a:ext cx="6869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2"/>
              </a:rPr>
              <a:t>https://printerworkswest.com/blog/226-10-shocking-office-printing-statistics.html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42" y="1425896"/>
            <a:ext cx="3629025" cy="36290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286" y="5231327"/>
            <a:ext cx="11506202" cy="6835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10064" y="5219595"/>
            <a:ext cx="5047692" cy="695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04812" y="5336426"/>
            <a:ext cx="8391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en-US" sz="2400" b="1" cap="all" dirty="0" smtClean="0">
                <a:latin typeface="Arial" pitchFamily="34" charset="0"/>
                <a:cs typeface="Arial" pitchFamily="34" charset="0"/>
              </a:rPr>
              <a:t>WASTED PAPER        </a:t>
            </a:r>
            <a:r>
              <a:rPr lang="en-US" sz="24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$$ DOWN THE DRAIN</a:t>
            </a:r>
            <a:endParaRPr lang="en-US" sz="24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45895" y="5219592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>
                <a:solidFill>
                  <a:srgbClr val="00B0F0"/>
                </a:solidFill>
              </a:rPr>
              <a:t>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144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1"/>
            <a:ext cx="8611017" cy="954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Security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/>
              <a:t>Matters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325" y="1831696"/>
            <a:ext cx="5898109" cy="228408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Millions of documents are left on printers every year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Documents can be viewed/taken before they can be collected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Personally Identifiable Information (PII) can easily circulate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1975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2673" y="6179910"/>
            <a:ext cx="6869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2"/>
              </a:rPr>
              <a:t>https://printerworkswest.com/blog/226-10-shocking-office-printing-statistics.html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14286" y="5231327"/>
            <a:ext cx="11506202" cy="6835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83408" y="5219595"/>
            <a:ext cx="6737080" cy="695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41195" y="5219592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>
                <a:solidFill>
                  <a:srgbClr val="00B0F0"/>
                </a:solidFill>
              </a:rPr>
              <a:t>=</a:t>
            </a:r>
            <a:endParaRPr lang="en-US" sz="4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42" y="1196128"/>
            <a:ext cx="3629025" cy="36290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2899" y="5334325"/>
            <a:ext cx="8391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en-US" sz="2400" b="1" cap="all" dirty="0">
                <a:latin typeface="Arial" pitchFamily="34" charset="0"/>
                <a:cs typeface="Arial" pitchFamily="34" charset="0"/>
              </a:rPr>
              <a:t>Unattended printouts </a:t>
            </a:r>
            <a:r>
              <a:rPr lang="en-US" sz="2400" b="1" cap="all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en-US" sz="24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Security Risk</a:t>
            </a:r>
          </a:p>
        </p:txBody>
      </p:sp>
    </p:spTree>
    <p:extLst>
      <p:ext uri="{BB962C8B-B14F-4D97-AF65-F5344CB8AC3E}">
        <p14:creationId xmlns:p14="http://schemas.microsoft.com/office/powerpoint/2010/main" val="13643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501" y="3977060"/>
            <a:ext cx="8178170" cy="1899865"/>
          </a:xfrm>
        </p:spPr>
        <p:txBody>
          <a:bodyPr/>
          <a:lstStyle/>
          <a:p>
            <a:pPr marL="511175" indent="-5111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 exactly when and where you would like your documents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printed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1175" indent="-5111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Ensure the security of your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printouts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1175" indent="-5111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Print jobs are held in a queue for release to the authenticated user at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MFP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1175" indent="-5111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Choose documents to print, delete any unwanted jobs, and keep documents in queue for future printing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351" y="990601"/>
            <a:ext cx="11387136" cy="23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3350" y="990601"/>
            <a:ext cx="11387138" cy="19812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3350" y="2895600"/>
            <a:ext cx="11387137" cy="8230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61;p16"/>
          <p:cNvSpPr txBox="1"/>
          <p:nvPr/>
        </p:nvSpPr>
        <p:spPr>
          <a:xfrm>
            <a:off x="361949" y="3051033"/>
            <a:ext cx="10963275" cy="60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Secure Print Release System</a:t>
            </a:r>
            <a:endParaRPr lang="en-US"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6CB290-B9AC-4873-AB21-D2102CE6E3CC}"/>
              </a:ext>
            </a:extLst>
          </p:cNvPr>
          <p:cNvSpPr/>
          <p:nvPr/>
        </p:nvSpPr>
        <p:spPr>
          <a:xfrm>
            <a:off x="133351" y="1524000"/>
            <a:ext cx="11387136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Release2Me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oogle Shape;100;p1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209675" y="177418"/>
            <a:ext cx="1962025" cy="488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1" y="185912"/>
            <a:ext cx="8611017" cy="695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Value Proposition</a:t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Release2Me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526" y="4710486"/>
            <a:ext cx="8178170" cy="1014040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Release2Me is the ideal solution for SMBs who do not currently need an expensive print management and cost accounting platform but want a solution for secure print release, delegation and reporting.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08986" y="1544784"/>
            <a:ext cx="2028009" cy="2945080"/>
          </a:xfrm>
          <a:prstGeom prst="round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H="1">
            <a:off x="9637239" y="2291472"/>
            <a:ext cx="1883248" cy="1519988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784980" y="1706388"/>
            <a:ext cx="4726379" cy="2581596"/>
          </a:xfrm>
          <a:prstGeom prst="round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910862" y="1723557"/>
            <a:ext cx="4726379" cy="2581596"/>
          </a:xfrm>
          <a:prstGeom prst="roundRect">
            <a:avLst/>
          </a:prstGeom>
          <a:solidFill>
            <a:srgbClr val="0070C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06" y="2585656"/>
            <a:ext cx="1839888" cy="456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29" y="2585656"/>
            <a:ext cx="1878641" cy="4658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02079" y="1942555"/>
            <a:ext cx="238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Cost Accounting</a:t>
            </a:r>
            <a:endPara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9548" y="194255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Scan Workflows</a:t>
            </a:r>
            <a:endPara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1067" y="1865610"/>
            <a:ext cx="1257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Secure Print Release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254" y="3292926"/>
            <a:ext cx="1547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Release Queue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Scan to Me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Scan to Home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3064" y="3150426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Collection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Advanced Processing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Distribution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72493" y="3150426"/>
            <a:ext cx="2046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Authentication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Roaming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Charge/Billing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123825" y="2254361"/>
            <a:ext cx="1661154" cy="1519988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80" y="2747311"/>
            <a:ext cx="448046" cy="4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475" y="21126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Key Features to Control and Secure Printing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-amends-bt-framework_cd3" id="{58BE966E-7C91-6045-B50A-0BE0CCA19846}" vid="{27C979CC-1322-F440-BABA-E3B766B32E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theme-amends-bt-framework_cd3</Template>
  <TotalTime>1522</TotalTime>
  <Words>877</Words>
  <Application>Microsoft Office PowerPoint</Application>
  <PresentationFormat>Custom</PresentationFormat>
  <Paragraphs>208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Courier New</vt:lpstr>
      <vt:lpstr>Lucida Sans Unicode</vt:lpstr>
      <vt:lpstr>ＭＳ Ｐゴシック</vt:lpstr>
      <vt:lpstr>Wingdings</vt:lpstr>
      <vt:lpstr>BT-Brand-Theme_ver1</vt:lpstr>
      <vt:lpstr>Secure Your Print Workflow with Dispatcher Phoenix Release2Me</vt:lpstr>
      <vt:lpstr>PowerPoint Presentation</vt:lpstr>
      <vt:lpstr>Employees still rely on  Paper-Based Documents</vt:lpstr>
      <vt:lpstr>The Consequences of Unwanted Print Jobs</vt:lpstr>
      <vt:lpstr>Reducing Waste Matters</vt:lpstr>
      <vt:lpstr>Security Matters</vt:lpstr>
      <vt:lpstr>PowerPoint Presentation</vt:lpstr>
      <vt:lpstr>Value Proposition Release2Me</vt:lpstr>
      <vt:lpstr>Key Features to Control and Secure Printing</vt:lpstr>
      <vt:lpstr>Release2Me System Workflow</vt:lpstr>
      <vt:lpstr>Release2Me Custom Workflows</vt:lpstr>
      <vt:lpstr>Release2Me Print Reports</vt:lpstr>
      <vt:lpstr>Release2Me Visual Reports</vt:lpstr>
      <vt:lpstr>Release2Me Table Reports</vt:lpstr>
      <vt:lpstr>Print Delegation Web-Based Control</vt:lpstr>
      <vt:lpstr>Benefits More Data</vt:lpstr>
      <vt:lpstr>Benefits More Control</vt:lpstr>
      <vt:lpstr>Licensing</vt:lpstr>
      <vt:lpstr>Licensing</vt:lpstr>
      <vt:lpstr>Licensing</vt:lpstr>
      <vt:lpstr>Licensing 3 Devices</vt:lpstr>
      <vt:lpstr>Licensing 15 Devices</vt:lpstr>
      <vt:lpstr>Resources</vt:lpstr>
      <vt:lpstr>Resources</vt:lpstr>
      <vt:lpstr>Ordering Information</vt:lpstr>
      <vt:lpstr>For More Information</vt:lpstr>
      <vt:lpstr>Thank You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TOMOKO KUWABARA</dc:creator>
  <cp:lastModifiedBy>Mike</cp:lastModifiedBy>
  <cp:revision>137</cp:revision>
  <dcterms:created xsi:type="dcterms:W3CDTF">2019-04-22T06:37:34Z</dcterms:created>
  <dcterms:modified xsi:type="dcterms:W3CDTF">2019-06-14T17:54:25Z</dcterms:modified>
</cp:coreProperties>
</file>